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b9dffd06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b9dffd06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b9dffd06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b9dffd06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3b9dffd0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3b9dffd0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b9dffd06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b9dffd06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b9dffd06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b9dffd06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b9dffd06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3b9dffd06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b9dffd06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b9dffd06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b9dffd06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b9dffd06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3b9dffd06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3b9dffd06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b9dffd06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b9dffd06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76000"/>
          </a:blip>
          <a:stretch>
            <a:fillRect/>
          </a:stretch>
        </p:blipFill>
        <p:spPr>
          <a:xfrm>
            <a:off x="0" y="0"/>
            <a:ext cx="9144000" cy="5143501"/>
          </a:xfrm>
          <a:prstGeom prst="rect">
            <a:avLst/>
          </a:prstGeom>
          <a:noFill/>
          <a:ln>
            <a:noFill/>
          </a:ln>
        </p:spPr>
      </p:pic>
      <p:sp>
        <p:nvSpPr>
          <p:cNvPr id="55" name="Google Shape;55;p13"/>
          <p:cNvSpPr txBox="1"/>
          <p:nvPr>
            <p:ph type="ctrTitle"/>
          </p:nvPr>
        </p:nvSpPr>
        <p:spPr>
          <a:xfrm>
            <a:off x="311700" y="231700"/>
            <a:ext cx="8520600" cy="1084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800">
                <a:latin typeface="Times New Roman"/>
                <a:ea typeface="Times New Roman"/>
                <a:cs typeface="Times New Roman"/>
                <a:sym typeface="Times New Roman"/>
              </a:rPr>
              <a:t>HOUSING PRICE INDEX ANALYSIS</a:t>
            </a:r>
            <a:r>
              <a:rPr b="1" lang="en">
                <a:latin typeface="Times New Roman"/>
                <a:ea typeface="Times New Roman"/>
                <a:cs typeface="Times New Roman"/>
                <a:sym typeface="Times New Roman"/>
              </a:rPr>
              <a:t> </a:t>
            </a:r>
            <a:endParaRPr b="1" sz="5100">
              <a:latin typeface="Times New Roman"/>
              <a:ea typeface="Times New Roman"/>
              <a:cs typeface="Times New Roman"/>
              <a:sym typeface="Times New Roman"/>
            </a:endParaRPr>
          </a:p>
        </p:txBody>
      </p:sp>
      <p:sp>
        <p:nvSpPr>
          <p:cNvPr id="56" name="Google Shape;56;p13"/>
          <p:cNvSpPr txBox="1"/>
          <p:nvPr>
            <p:ph idx="1" type="subTitle"/>
          </p:nvPr>
        </p:nvSpPr>
        <p:spPr>
          <a:xfrm>
            <a:off x="552625" y="4272350"/>
            <a:ext cx="8131200" cy="6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200">
                <a:solidFill>
                  <a:schemeClr val="dk1"/>
                </a:solidFill>
              </a:rPr>
              <a:t>Group 8: </a:t>
            </a:r>
            <a:endParaRPr b="1" sz="2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DISCUSSION </a:t>
            </a:r>
            <a:endParaRPr b="1">
              <a:latin typeface="Times New Roman"/>
              <a:ea typeface="Times New Roman"/>
              <a:cs typeface="Times New Roman"/>
              <a:sym typeface="Times New Roman"/>
            </a:endParaRPr>
          </a:p>
        </p:txBody>
      </p:sp>
      <p:sp>
        <p:nvSpPr>
          <p:cNvPr id="115" name="Google Shape;115;p22"/>
          <p:cNvSpPr txBox="1"/>
          <p:nvPr>
            <p:ph idx="1" type="body"/>
          </p:nvPr>
        </p:nvSpPr>
        <p:spPr>
          <a:xfrm>
            <a:off x="311700" y="1152475"/>
            <a:ext cx="4044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-Prices have clearly increased from 2018-2023.</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-Predictions show that there are decreases in </a:t>
            </a:r>
            <a:r>
              <a:rPr lang="en"/>
              <a:t>index values</a:t>
            </a:r>
            <a:r>
              <a:rPr lang="en"/>
              <a:t>: Calgary, Alberta; Edmonton, Alberta; Saskatoon, Saskatchewan.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a:off x="4805921" y="1627825"/>
            <a:ext cx="4111550" cy="246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POTENTIAL LIMITATIONS</a:t>
            </a:r>
            <a:endParaRPr b="1">
              <a:latin typeface="Times New Roman"/>
              <a:ea typeface="Times New Roman"/>
              <a:cs typeface="Times New Roman"/>
              <a:sym typeface="Times New Roman"/>
            </a:endParaRPr>
          </a:p>
        </p:txBody>
      </p:sp>
      <p:sp>
        <p:nvSpPr>
          <p:cNvPr id="122" name="Google Shape;122;p23"/>
          <p:cNvSpPr txBox="1"/>
          <p:nvPr>
            <p:ph idx="1" type="body"/>
          </p:nvPr>
        </p:nvSpPr>
        <p:spPr>
          <a:xfrm>
            <a:off x="311700" y="1152475"/>
            <a:ext cx="347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factors affect index prices such as local policy, demand (etc.).</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-Machine learning algorithms cannot predict with </a:t>
            </a:r>
            <a:r>
              <a:rPr lang="en"/>
              <a:t>absolute</a:t>
            </a:r>
            <a:r>
              <a:rPr lang="en"/>
              <a:t> certainty.</a:t>
            </a:r>
            <a:endParaRPr/>
          </a:p>
          <a:p>
            <a:pPr indent="0" lvl="0" marL="0" rtl="0" algn="l">
              <a:spcBef>
                <a:spcPts val="120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a:off x="3912975" y="1320838"/>
            <a:ext cx="4876800" cy="3248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 sz="2500">
                <a:latin typeface="Times New Roman"/>
                <a:ea typeface="Times New Roman"/>
                <a:cs typeface="Times New Roman"/>
                <a:sym typeface="Times New Roman"/>
              </a:rPr>
              <a:t>BACKGROUND </a:t>
            </a:r>
            <a:endParaRPr b="1" sz="2500">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3701100" cy="3629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600">
                <a:latin typeface="Times New Roman"/>
                <a:ea typeface="Times New Roman"/>
                <a:cs typeface="Times New Roman"/>
                <a:sym typeface="Times New Roman"/>
              </a:rPr>
              <a:t> Housing Price Index is is a measure of the average change in price of residential real estate. Meaning, it allows us to document the fluctuations or trends in price over time for specific regions. This project aims to to analyze how the housing market is going to evolve in different Canadian cities. The data was collected and organized to include housing indexes from 2018 - 2023. Machine learning shall be used to gain insight on future trends in the housing market. </a:t>
            </a:r>
            <a:endParaRPr sz="1600">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4343504" y="1368600"/>
            <a:ext cx="4179500" cy="2984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GUIDING QUESTIONS</a:t>
            </a:r>
            <a:endParaRPr b="1">
              <a:latin typeface="Times New Roman"/>
              <a:ea typeface="Times New Roman"/>
              <a:cs typeface="Times New Roman"/>
              <a:sym typeface="Times New Roman"/>
            </a:endParaRPr>
          </a:p>
        </p:txBody>
      </p:sp>
      <p:sp>
        <p:nvSpPr>
          <p:cNvPr id="69" name="Google Shape;69;p15"/>
          <p:cNvSpPr txBox="1"/>
          <p:nvPr>
            <p:ph idx="1" type="body"/>
          </p:nvPr>
        </p:nvSpPr>
        <p:spPr>
          <a:xfrm>
            <a:off x="311700" y="1152475"/>
            <a:ext cx="46188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050">
                <a:solidFill>
                  <a:schemeClr val="dk1"/>
                </a:solidFill>
                <a:latin typeface="Times New Roman"/>
                <a:ea typeface="Times New Roman"/>
                <a:cs typeface="Times New Roman"/>
                <a:sym typeface="Times New Roman"/>
              </a:rPr>
              <a:t>Main Research Question: </a:t>
            </a:r>
            <a:endParaRPr sz="2050">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a:latin typeface="Times New Roman"/>
                <a:ea typeface="Times New Roman"/>
                <a:cs typeface="Times New Roman"/>
                <a:sym typeface="Times New Roman"/>
              </a:rPr>
              <a:t>How can we use machine learning to predict housing prices, based on historical data? </a:t>
            </a:r>
            <a:endParaRPr>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sz="2050">
                <a:solidFill>
                  <a:schemeClr val="dk1"/>
                </a:solidFill>
                <a:latin typeface="Times New Roman"/>
                <a:ea typeface="Times New Roman"/>
                <a:cs typeface="Times New Roman"/>
                <a:sym typeface="Times New Roman"/>
              </a:rPr>
              <a:t>Supporting Questions: </a:t>
            </a:r>
            <a:endParaRPr sz="2050">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sz="1852">
                <a:latin typeface="Times New Roman"/>
                <a:ea typeface="Times New Roman"/>
                <a:cs typeface="Times New Roman"/>
                <a:sym typeface="Times New Roman"/>
              </a:rPr>
              <a:t>How have housing prices changed from 2018-2023? </a:t>
            </a:r>
            <a:endParaRPr sz="1852">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sz="1852">
                <a:latin typeface="Times New Roman"/>
                <a:ea typeface="Times New Roman"/>
                <a:cs typeface="Times New Roman"/>
                <a:sym typeface="Times New Roman"/>
              </a:rPr>
              <a:t>How do major Canadian cities compare in terms of housing prices? </a:t>
            </a:r>
            <a:endParaRPr sz="1852">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sz="1852">
                <a:latin typeface="Times New Roman"/>
                <a:ea typeface="Times New Roman"/>
                <a:cs typeface="Times New Roman"/>
                <a:sym typeface="Times New Roman"/>
              </a:rPr>
              <a:t>What cities have seen the most dramatic changes? </a:t>
            </a:r>
            <a:endParaRPr sz="1852">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endParaRPr>
          </a:p>
        </p:txBody>
      </p:sp>
      <p:pic>
        <p:nvPicPr>
          <p:cNvPr id="70" name="Google Shape;70;p15"/>
          <p:cNvPicPr preferRelativeResize="0"/>
          <p:nvPr/>
        </p:nvPicPr>
        <p:blipFill>
          <a:blip r:embed="rId3">
            <a:alphaModFix/>
          </a:blip>
          <a:stretch>
            <a:fillRect/>
          </a:stretch>
        </p:blipFill>
        <p:spPr>
          <a:xfrm>
            <a:off x="5071400" y="1631075"/>
            <a:ext cx="3532100" cy="2649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PROGRAMS / TECHNIQUES USED </a:t>
            </a:r>
            <a:endParaRPr b="1">
              <a:latin typeface="Times New Roman"/>
              <a:ea typeface="Times New Roman"/>
              <a:cs typeface="Times New Roman"/>
              <a:sym typeface="Times New Roman"/>
            </a:endParaRPr>
          </a:p>
        </p:txBody>
      </p:sp>
      <p:sp>
        <p:nvSpPr>
          <p:cNvPr id="76" name="Google Shape;76;p16"/>
          <p:cNvSpPr txBox="1"/>
          <p:nvPr>
            <p:ph idx="1" type="body"/>
          </p:nvPr>
        </p:nvSpPr>
        <p:spPr>
          <a:xfrm>
            <a:off x="311700" y="1513900"/>
            <a:ext cx="308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Machine Learning Algorithm - Long Short Term Memory Neural Network</a:t>
            </a:r>
            <a:endParaRPr/>
          </a:p>
          <a:p>
            <a:pPr indent="-342900" lvl="0" marL="457200" rtl="0" algn="l">
              <a:spcBef>
                <a:spcPts val="0"/>
              </a:spcBef>
              <a:spcAft>
                <a:spcPts val="0"/>
              </a:spcAft>
              <a:buSzPts val="1800"/>
              <a:buChar char="●"/>
            </a:pPr>
            <a:r>
              <a:rPr lang="en"/>
              <a:t>Tableau </a:t>
            </a:r>
            <a:endParaRPr/>
          </a:p>
          <a:p>
            <a:pPr indent="-342900" lvl="0" marL="457200" rtl="0" algn="l">
              <a:spcBef>
                <a:spcPts val="0"/>
              </a:spcBef>
              <a:spcAft>
                <a:spcPts val="0"/>
              </a:spcAft>
              <a:buSzPts val="1800"/>
              <a:buChar char="●"/>
            </a:pPr>
            <a:r>
              <a:rPr lang="en"/>
              <a:t>Pandas </a:t>
            </a:r>
            <a:endParaRPr/>
          </a:p>
          <a:p>
            <a:pPr indent="-342900" lvl="0" marL="457200" rtl="0" algn="l">
              <a:spcBef>
                <a:spcPts val="0"/>
              </a:spcBef>
              <a:spcAft>
                <a:spcPts val="0"/>
              </a:spcAft>
              <a:buSzPts val="1800"/>
              <a:buChar char="●"/>
            </a:pPr>
            <a:r>
              <a:rPr lang="en"/>
              <a:t>Matplotlib </a:t>
            </a:r>
            <a:endParaRPr/>
          </a:p>
          <a:p>
            <a:pPr indent="-342900" lvl="0" marL="457200" rtl="0" algn="l">
              <a:spcBef>
                <a:spcPts val="0"/>
              </a:spcBef>
              <a:spcAft>
                <a:spcPts val="0"/>
              </a:spcAft>
              <a:buSzPts val="1800"/>
              <a:buChar char="●"/>
            </a:pPr>
            <a:r>
              <a:rPr lang="en"/>
              <a:t>Google Collab</a:t>
            </a:r>
            <a:endParaRPr/>
          </a:p>
          <a:p>
            <a:pPr indent="0" lvl="0" marL="45720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3574000" y="1421250"/>
            <a:ext cx="5434075" cy="273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120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VISUALIZATIONS </a:t>
            </a:r>
            <a:endParaRPr b="1">
              <a:latin typeface="Times New Roman"/>
              <a:ea typeface="Times New Roman"/>
              <a:cs typeface="Times New Roman"/>
              <a:sym typeface="Times New Roman"/>
            </a:endParaRPr>
          </a:p>
        </p:txBody>
      </p:sp>
      <p:pic>
        <p:nvPicPr>
          <p:cNvPr id="83" name="Google Shape;83;p17"/>
          <p:cNvPicPr preferRelativeResize="0"/>
          <p:nvPr/>
        </p:nvPicPr>
        <p:blipFill>
          <a:blip r:embed="rId3">
            <a:alphaModFix/>
          </a:blip>
          <a:stretch>
            <a:fillRect/>
          </a:stretch>
        </p:blipFill>
        <p:spPr>
          <a:xfrm>
            <a:off x="120475" y="793725"/>
            <a:ext cx="5124977" cy="2622174"/>
          </a:xfrm>
          <a:prstGeom prst="rect">
            <a:avLst/>
          </a:prstGeom>
          <a:noFill/>
          <a:ln>
            <a:noFill/>
          </a:ln>
        </p:spPr>
      </p:pic>
      <p:pic>
        <p:nvPicPr>
          <p:cNvPr id="84" name="Google Shape;84;p17"/>
          <p:cNvPicPr preferRelativeResize="0"/>
          <p:nvPr/>
        </p:nvPicPr>
        <p:blipFill>
          <a:blip r:embed="rId4">
            <a:alphaModFix/>
          </a:blip>
          <a:stretch>
            <a:fillRect/>
          </a:stretch>
        </p:blipFill>
        <p:spPr>
          <a:xfrm>
            <a:off x="4179675" y="2269225"/>
            <a:ext cx="4809876" cy="262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727900" y="200600"/>
            <a:ext cx="6038323" cy="2227501"/>
          </a:xfrm>
          <a:prstGeom prst="rect">
            <a:avLst/>
          </a:prstGeom>
          <a:noFill/>
          <a:ln>
            <a:noFill/>
          </a:ln>
        </p:spPr>
      </p:pic>
      <p:pic>
        <p:nvPicPr>
          <p:cNvPr id="90" name="Google Shape;90;p18"/>
          <p:cNvPicPr preferRelativeResize="0"/>
          <p:nvPr/>
        </p:nvPicPr>
        <p:blipFill>
          <a:blip r:embed="rId4">
            <a:alphaModFix/>
          </a:blip>
          <a:stretch>
            <a:fillRect/>
          </a:stretch>
        </p:blipFill>
        <p:spPr>
          <a:xfrm>
            <a:off x="1727900" y="2644773"/>
            <a:ext cx="6038323" cy="231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723775" y="231725"/>
            <a:ext cx="6014648" cy="2213101"/>
          </a:xfrm>
          <a:prstGeom prst="rect">
            <a:avLst/>
          </a:prstGeom>
          <a:noFill/>
          <a:ln>
            <a:noFill/>
          </a:ln>
        </p:spPr>
      </p:pic>
      <p:pic>
        <p:nvPicPr>
          <p:cNvPr id="96" name="Google Shape;96;p19"/>
          <p:cNvPicPr preferRelativeResize="0"/>
          <p:nvPr/>
        </p:nvPicPr>
        <p:blipFill>
          <a:blip r:embed="rId4">
            <a:alphaModFix/>
          </a:blip>
          <a:stretch>
            <a:fillRect/>
          </a:stretch>
        </p:blipFill>
        <p:spPr>
          <a:xfrm>
            <a:off x="1723775" y="2622725"/>
            <a:ext cx="6014648" cy="2261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a:blip r:embed="rId3">
            <a:alphaModFix/>
          </a:blip>
          <a:stretch>
            <a:fillRect/>
          </a:stretch>
        </p:blipFill>
        <p:spPr>
          <a:xfrm>
            <a:off x="1698175" y="339825"/>
            <a:ext cx="5830323" cy="2171674"/>
          </a:xfrm>
          <a:prstGeom prst="rect">
            <a:avLst/>
          </a:prstGeom>
          <a:noFill/>
          <a:ln>
            <a:noFill/>
          </a:ln>
        </p:spPr>
      </p:pic>
      <p:pic>
        <p:nvPicPr>
          <p:cNvPr id="102" name="Google Shape;102;p20"/>
          <p:cNvPicPr preferRelativeResize="0"/>
          <p:nvPr/>
        </p:nvPicPr>
        <p:blipFill>
          <a:blip r:embed="rId4">
            <a:alphaModFix/>
          </a:blip>
          <a:stretch>
            <a:fillRect/>
          </a:stretch>
        </p:blipFill>
        <p:spPr>
          <a:xfrm>
            <a:off x="1698175" y="2696875"/>
            <a:ext cx="5830323" cy="2171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37400" y="231675"/>
            <a:ext cx="5541673" cy="2201376"/>
          </a:xfrm>
          <a:prstGeom prst="rect">
            <a:avLst/>
          </a:prstGeom>
          <a:noFill/>
          <a:ln>
            <a:noFill/>
          </a:ln>
        </p:spPr>
      </p:pic>
      <p:pic>
        <p:nvPicPr>
          <p:cNvPr id="108" name="Google Shape;108;p21"/>
          <p:cNvPicPr preferRelativeResize="0"/>
          <p:nvPr/>
        </p:nvPicPr>
        <p:blipFill>
          <a:blip r:embed="rId4">
            <a:alphaModFix/>
          </a:blip>
          <a:stretch>
            <a:fillRect/>
          </a:stretch>
        </p:blipFill>
        <p:spPr>
          <a:xfrm>
            <a:off x="4531875" y="1112150"/>
            <a:ext cx="4466924" cy="2353925"/>
          </a:xfrm>
          <a:prstGeom prst="rect">
            <a:avLst/>
          </a:prstGeom>
          <a:noFill/>
          <a:ln>
            <a:noFill/>
          </a:ln>
        </p:spPr>
      </p:pic>
      <p:pic>
        <p:nvPicPr>
          <p:cNvPr id="109" name="Google Shape;109;p21"/>
          <p:cNvPicPr preferRelativeResize="0"/>
          <p:nvPr/>
        </p:nvPicPr>
        <p:blipFill>
          <a:blip r:embed="rId5">
            <a:alphaModFix/>
          </a:blip>
          <a:stretch>
            <a:fillRect/>
          </a:stretch>
        </p:blipFill>
        <p:spPr>
          <a:xfrm>
            <a:off x="37400" y="2690800"/>
            <a:ext cx="5541673" cy="225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